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01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33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936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42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602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369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191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718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93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17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294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46908D7-AD49-4A49-A8D1-DA6492771E0D}" type="datetimeFigureOut">
              <a:rPr lang="sk-SK" smtClean="0"/>
              <a:t>17.3.2021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586007D-7FA1-4B6B-AC45-7246D7CE3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9419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.Minarik@medirex.sk" TargetMode="External"/><Relationship Id="rId2" Type="http://schemas.openxmlformats.org/officeDocument/2006/relationships/hyperlink" Target="mailto:skmoch@lf1.cuni.cz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mailto:kristina.slezakova@medirexgroupacademy.s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grancay@stuba.sk" TargetMode="External"/><Relationship Id="rId2" Type="http://schemas.openxmlformats.org/officeDocument/2006/relationships/hyperlink" Target="mailto:martin.rebros@stuba.s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E3AB7-9A94-46AE-A455-FC02ED37D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669774"/>
            <a:ext cx="11826241" cy="2716696"/>
          </a:xfrm>
        </p:spPr>
        <p:txBody>
          <a:bodyPr/>
          <a:lstStyle/>
          <a:p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Výskum progresívnych metód diagnostiky </a:t>
            </a:r>
            <a:r>
              <a:rPr lang="sk-SK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</a:t>
            </a: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-19 a </a:t>
            </a:r>
            <a:r>
              <a:rPr lang="sk-SK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biomarkerov</a:t>
            </a:r>
            <a:r>
              <a:rPr lang="sk-SK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umožňujúcich skorú detekciu jedincov so zvýšeným rizikom ťažkého priebehu ochorenia</a:t>
            </a:r>
            <a:br>
              <a:rPr lang="sk-S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sk-S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k-S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kód </a:t>
            </a:r>
            <a:r>
              <a:rPr lang="sk-SK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ITMS</a:t>
            </a: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 2014+: </a:t>
            </a:r>
            <a:r>
              <a:rPr lang="sk-SK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313011ATA2</a:t>
            </a: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25F835-F3FA-4232-855E-38A3972642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sk-SK" sz="20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KICK</a:t>
            </a:r>
            <a:r>
              <a:rPr lang="sk-SK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OFF</a:t>
            </a:r>
            <a:r>
              <a:rPr lang="sk-SK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MEETING</a:t>
            </a:r>
            <a:endParaRPr lang="sk-SK" sz="20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sk-SK" b="1" dirty="0">
                <a:latin typeface="Century Gothic" panose="020B0502020202020204" pitchFamily="34" charset="0"/>
              </a:rPr>
              <a:t>17/03/2021 - 13:00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6B2047-3E02-4F24-B517-A221EE06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" y="127713"/>
            <a:ext cx="4978216" cy="13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EBEE9A0-E976-4A93-AB44-52763E27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383" y="127713"/>
            <a:ext cx="2884833" cy="13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14544109-22E8-4E15-B4CF-45974D8F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Výskumné aktivity – pracovné balíky 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3D7D8965-3C41-429C-BC73-E7C6468C9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3400" b="1" dirty="0">
                <a:solidFill>
                  <a:srgbClr val="FFFF00"/>
                </a:solidFill>
              </a:rPr>
              <a:t>4. </a:t>
            </a:r>
            <a:r>
              <a:rPr lang="sk-SK" sz="3400" dirty="0"/>
              <a:t>	Zavedenie a štandardizácia metódy </a:t>
            </a:r>
            <a:r>
              <a:rPr lang="sk-SK" sz="3400" dirty="0" err="1"/>
              <a:t>metagenomického</a:t>
            </a:r>
            <a:r>
              <a:rPr lang="sk-SK" sz="3400" dirty="0"/>
              <a:t> </a:t>
            </a:r>
            <a:r>
              <a:rPr lang="sk-SK" sz="3400" dirty="0" err="1"/>
              <a:t>sekvenovania</a:t>
            </a:r>
            <a:r>
              <a:rPr lang="sk-SK" sz="3400" dirty="0"/>
              <a:t> pre </a:t>
            </a:r>
            <a:r>
              <a:rPr lang="sk-SK" sz="3400" b="1" dirty="0"/>
              <a:t>určenie kompletnej genetickej informácie </a:t>
            </a:r>
            <a:r>
              <a:rPr lang="sk-SK" sz="3400" dirty="0"/>
              <a:t>vírusu pre identifikáciu </a:t>
            </a:r>
            <a:r>
              <a:rPr lang="sk-SK" sz="3400" b="1" dirty="0"/>
              <a:t>pôvodcu ochorenia a sledovanie </a:t>
            </a:r>
            <a:r>
              <a:rPr lang="sk-SK" sz="3400" dirty="0"/>
              <a:t>vírusovej </a:t>
            </a:r>
            <a:r>
              <a:rPr lang="sk-SK" sz="3400" b="1" dirty="0"/>
              <a:t>evolúcie</a:t>
            </a:r>
            <a:r>
              <a:rPr lang="sk-SK" sz="3400" dirty="0"/>
              <a:t> vo vzorkách </a:t>
            </a:r>
            <a:r>
              <a:rPr lang="sk-SK" sz="3400" dirty="0" err="1"/>
              <a:t>RNA</a:t>
            </a:r>
            <a:r>
              <a:rPr lang="sk-SK" sz="3400" dirty="0"/>
              <a:t> od pozitívnych pacientov, determinácia sekvenčných variantov, ktoré odlišujú infikovaných asymptomatických, infikovaných symptomatických, infikovaných s ťažkým priebehom a ktoré môžu byť miestne špecifické </a:t>
            </a:r>
            <a:r>
              <a:rPr lang="sk-SK" sz="3400" b="1" dirty="0">
                <a:solidFill>
                  <a:srgbClr val="FFFF00"/>
                </a:solidFill>
              </a:rPr>
              <a:t>(MGA- </a:t>
            </a:r>
            <a:r>
              <a:rPr lang="sk-SK" sz="3400" b="1" dirty="0" err="1">
                <a:solidFill>
                  <a:srgbClr val="FFFF00"/>
                </a:solidFill>
              </a:rPr>
              <a:t>SKm+GMi</a:t>
            </a:r>
            <a:r>
              <a:rPr lang="sk-SK" sz="3400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sk-SK" sz="3400" b="1" dirty="0">
                <a:solidFill>
                  <a:srgbClr val="FFFF00"/>
                </a:solidFill>
              </a:rPr>
              <a:t>5.</a:t>
            </a:r>
            <a:r>
              <a:rPr lang="sk-SK" sz="3400" dirty="0"/>
              <a:t>	</a:t>
            </a:r>
            <a:r>
              <a:rPr lang="sk-SK" sz="3400" b="1" dirty="0"/>
              <a:t>Identifikácia genetických </a:t>
            </a:r>
            <a:r>
              <a:rPr lang="sk-SK" sz="3400" b="1" dirty="0" err="1"/>
              <a:t>lokusov</a:t>
            </a:r>
            <a:r>
              <a:rPr lang="sk-SK" sz="3400" b="1" dirty="0"/>
              <a:t>/genomických variantov/</a:t>
            </a:r>
            <a:r>
              <a:rPr lang="sk-SK" sz="3400" b="1" dirty="0" err="1"/>
              <a:t>transkriptomických</a:t>
            </a:r>
            <a:r>
              <a:rPr lang="sk-SK" sz="3400" b="1" dirty="0"/>
              <a:t> markerov </a:t>
            </a:r>
            <a:r>
              <a:rPr lang="sk-SK" sz="3400" dirty="0"/>
              <a:t>u pacientov potenciálne </a:t>
            </a:r>
            <a:r>
              <a:rPr lang="sk-SK" sz="3400" b="1" dirty="0"/>
              <a:t>ovplyvňujúcich priebeh ochorenia</a:t>
            </a:r>
            <a:r>
              <a:rPr lang="sk-SK" sz="3400" dirty="0"/>
              <a:t> (minimálne na úrovni </a:t>
            </a:r>
            <a:r>
              <a:rPr lang="sk-SK" sz="3400" dirty="0" err="1"/>
              <a:t>WES</a:t>
            </a:r>
            <a:r>
              <a:rPr lang="sk-SK" sz="3400" dirty="0"/>
              <a:t>, ideálne na úrovni </a:t>
            </a:r>
            <a:r>
              <a:rPr lang="sk-SK" sz="3400" dirty="0" err="1"/>
              <a:t>WGS</a:t>
            </a:r>
            <a:r>
              <a:rPr lang="sk-SK" sz="3400" dirty="0"/>
              <a:t> analýz). Porovnanie neinfikovaných, infikovaných asymptomatických, infikovaných symptomatických, infikovaných s ťažkým priebehom </a:t>
            </a:r>
            <a:r>
              <a:rPr lang="sk-SK" sz="3400" b="1" dirty="0">
                <a:solidFill>
                  <a:srgbClr val="FFFF00"/>
                </a:solidFill>
              </a:rPr>
              <a:t>(MGA- </a:t>
            </a:r>
            <a:r>
              <a:rPr lang="sk-SK" sz="3400" b="1" dirty="0" err="1">
                <a:solidFill>
                  <a:srgbClr val="FFFF00"/>
                </a:solidFill>
              </a:rPr>
              <a:t>SKm+GMi</a:t>
            </a:r>
            <a:r>
              <a:rPr lang="sk-SK" sz="3400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sk-SK" sz="3400" b="1" dirty="0">
                <a:solidFill>
                  <a:srgbClr val="FFFF00"/>
                </a:solidFill>
              </a:rPr>
              <a:t>6.</a:t>
            </a:r>
            <a:r>
              <a:rPr lang="sk-SK" sz="3400" dirty="0"/>
              <a:t>	Analýza prípadov s ťažkým priebehom ochorenia u pacientov s poruchami imunity a </a:t>
            </a:r>
            <a:r>
              <a:rPr lang="sk-SK" sz="3400" b="1" dirty="0"/>
              <a:t>identifikácia </a:t>
            </a:r>
            <a:r>
              <a:rPr lang="sk-SK" sz="3400" b="1" dirty="0" err="1"/>
              <a:t>biomarkerov</a:t>
            </a:r>
            <a:r>
              <a:rPr lang="sk-SK" sz="3400" b="1" dirty="0"/>
              <a:t> využiteľných v prognostike, resp. skorej identifikácii jedincov so zvýšeným rizikom závažného priebehu ochorenia </a:t>
            </a:r>
            <a:r>
              <a:rPr lang="sk-SK" sz="3400" dirty="0"/>
              <a:t>pomocou genetických/genomických/</a:t>
            </a:r>
            <a:r>
              <a:rPr lang="sk-SK" sz="3400" dirty="0" err="1"/>
              <a:t>transkriptomických</a:t>
            </a:r>
            <a:r>
              <a:rPr lang="sk-SK" sz="3400" dirty="0"/>
              <a:t> resp. imunologických/</a:t>
            </a:r>
            <a:r>
              <a:rPr lang="sk-SK" sz="3400" dirty="0" err="1"/>
              <a:t>imunofenotypizačných</a:t>
            </a:r>
            <a:r>
              <a:rPr lang="sk-SK" sz="3400" dirty="0"/>
              <a:t> analýz </a:t>
            </a:r>
            <a:r>
              <a:rPr lang="sk-SK" sz="3400" b="1" dirty="0">
                <a:solidFill>
                  <a:srgbClr val="FFFF00"/>
                </a:solidFill>
              </a:rPr>
              <a:t>(MGA – </a:t>
            </a:r>
            <a:r>
              <a:rPr lang="sk-SK" sz="3400" b="1" dirty="0" err="1">
                <a:solidFill>
                  <a:srgbClr val="FFFF00"/>
                </a:solidFill>
              </a:rPr>
              <a:t>Eti</a:t>
            </a:r>
            <a:r>
              <a:rPr lang="sk-SK" sz="3400" b="1" dirty="0">
                <a:solidFill>
                  <a:srgbClr val="FFFF00"/>
                </a:solidFill>
              </a:rPr>
              <a:t>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600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51DB8-3953-46FF-AC45-5FB752B1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Žiadosti o platbu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717BDD-9437-4103-A594-2EEF512A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k-SK" dirty="0"/>
              <a:t>Systém zálohových platieb – až 40% z celkovej výšky plánovanej položky, zúčtovacia </a:t>
            </a:r>
            <a:r>
              <a:rPr lang="sk-SK" dirty="0" err="1"/>
              <a:t>ŽoP</a:t>
            </a:r>
            <a:endParaRPr lang="sk-SK" dirty="0"/>
          </a:p>
          <a:p>
            <a:pPr marL="457200" indent="-457200">
              <a:buAutoNum type="arabicPeriod"/>
            </a:pPr>
            <a:r>
              <a:rPr lang="sk-SK" dirty="0"/>
              <a:t>Systém </a:t>
            </a:r>
            <a:r>
              <a:rPr lang="sk-SK" dirty="0" err="1"/>
              <a:t>predfinancovania</a:t>
            </a:r>
            <a:r>
              <a:rPr lang="sk-SK" dirty="0"/>
              <a:t> – dodaný tovar(služby), vystavená faktúra, splatnosť </a:t>
            </a:r>
            <a:r>
              <a:rPr lang="sk-SK" dirty="0" err="1"/>
              <a:t>60dní</a:t>
            </a:r>
            <a:r>
              <a:rPr lang="sk-SK" dirty="0"/>
              <a:t>, po obdržaní úhrada do 3 dní – špeciálny projektový účet</a:t>
            </a:r>
          </a:p>
          <a:p>
            <a:pPr marL="457200" indent="-457200">
              <a:buAutoNum type="arabicPeriod"/>
            </a:pPr>
            <a:r>
              <a:rPr lang="sk-SK" dirty="0"/>
              <a:t>Systém refundácie – úhrada z bežného účtu </a:t>
            </a:r>
          </a:p>
          <a:p>
            <a:pPr marL="0" indent="0">
              <a:buNone/>
            </a:pPr>
            <a:r>
              <a:rPr lang="sk-SK" dirty="0"/>
              <a:t>(</a:t>
            </a:r>
            <a:r>
              <a:rPr lang="sk-SK" dirty="0" err="1"/>
              <a:t>napr.mzdové</a:t>
            </a:r>
            <a:r>
              <a:rPr lang="sk-SK" dirty="0"/>
              <a:t> výdavky = mzdová </a:t>
            </a:r>
            <a:r>
              <a:rPr lang="sk-SK" dirty="0" err="1"/>
              <a:t>ŽoP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– podkladom je „Zjednodušený pracovný výkaz“</a:t>
            </a:r>
          </a:p>
          <a:p>
            <a:pPr marL="0" indent="0">
              <a:buNone/>
            </a:pPr>
            <a:r>
              <a:rPr lang="sk-SK" dirty="0"/>
              <a:t> - pravidlá vypĺňania = inštruktážny email/</a:t>
            </a:r>
            <a:r>
              <a:rPr lang="sk-SK" dirty="0" err="1"/>
              <a:t>call</a:t>
            </a: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0ACBBF6-5B88-4891-9B9C-2379E9FFC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108" y="3573449"/>
            <a:ext cx="52101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8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6C8BB-5A10-49D2-8B4A-BF84C171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Merateľné ukazovatele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1CA4F1-DBB7-47E1-89B8-663C39B64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67584"/>
            <a:ext cx="9784080" cy="420624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P0231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nových výskumných pracovníkov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podporovaných subjektoch/ podnikoch –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(merná jednotka 1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FTE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P0325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podporených výskumných inštitúcií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P0762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publikácií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vytvorených v rámci projektu –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MGA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sk-SK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STU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PCV33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subjektov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ktorým bola poskytnutá podpora v rámci boja s pandémiou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-19 alebo v rámci zmierňovania jej následkov –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P0280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podaných patentových prihlášok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(STU 1)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147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4C031-0477-4E0A-86EA-F133B80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Kontakty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F3DE4F-435E-42E4-9E42-DFB2C9D148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u="sng" dirty="0"/>
              <a:t>Odborní garanti: </a:t>
            </a:r>
          </a:p>
          <a:p>
            <a:r>
              <a:rPr lang="sk-SK" dirty="0"/>
              <a:t>Prof. Ing. Stanislav Kmoch, CSc.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skmoch@lf1.cuni.cz</a:t>
            </a:r>
            <a:endParaRPr lang="sk-SK" dirty="0">
              <a:solidFill>
                <a:srgbClr val="FFFF00"/>
              </a:solidFill>
            </a:endParaRPr>
          </a:p>
          <a:p>
            <a:r>
              <a:rPr lang="sk-SK" dirty="0"/>
              <a:t>RNDr. Gabriel Minárik, PhD.</a:t>
            </a:r>
          </a:p>
          <a:p>
            <a:pPr marL="0" indent="0">
              <a:buNone/>
            </a:pPr>
            <a:r>
              <a:rPr lang="sk-SK" dirty="0" err="1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Gabriel.Minarik@medirex.sk</a:t>
            </a:r>
            <a:r>
              <a:rPr lang="sk-SK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sk-SK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u="sng" dirty="0"/>
              <a:t>Projektový </a:t>
            </a:r>
            <a:r>
              <a:rPr lang="sk-SK" u="sng" dirty="0" err="1"/>
              <a:t>manažer</a:t>
            </a:r>
            <a:r>
              <a:rPr lang="sk-SK" u="sng" dirty="0"/>
              <a:t>:</a:t>
            </a:r>
          </a:p>
          <a:p>
            <a:pPr marL="0" indent="0">
              <a:buNone/>
            </a:pPr>
            <a:r>
              <a:rPr lang="sk-SK" dirty="0"/>
              <a:t>Ing. Kristina Slezáková</a:t>
            </a:r>
          </a:p>
          <a:p>
            <a:pPr marL="0" indent="0">
              <a:buNone/>
            </a:pPr>
            <a:r>
              <a:rPr lang="sk-SK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kristina.slezakova@medirexgroupacademy.sk</a:t>
            </a:r>
            <a:r>
              <a:rPr lang="sk-SK" dirty="0">
                <a:solidFill>
                  <a:srgbClr val="FFFF00"/>
                </a:solidFill>
              </a:rPr>
              <a:t>, +421 908 290 372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77EDDEC-BC57-4395-AD31-5B9F2F754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561180" y="2996707"/>
            <a:ext cx="2996884" cy="21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6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1440E-C320-4EB7-9B4B-6CF8C4FA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Kontakty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07EB1C-BE21-4CF2-B1E2-DADE5BC615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u="sng" dirty="0"/>
              <a:t>Odborný garant</a:t>
            </a:r>
            <a:r>
              <a:rPr lang="sk-SK" dirty="0"/>
              <a:t>: </a:t>
            </a:r>
          </a:p>
          <a:p>
            <a:r>
              <a:rPr lang="sk-SK" sz="2400" dirty="0"/>
              <a:t>doc. Ing. Martin </a:t>
            </a:r>
            <a:r>
              <a:rPr lang="sk-SK" sz="2400" dirty="0" err="1"/>
              <a:t>Rebroš</a:t>
            </a:r>
            <a:r>
              <a:rPr lang="sk-SK" sz="2400" dirty="0"/>
              <a:t>, PhD.</a:t>
            </a:r>
          </a:p>
          <a:p>
            <a:pPr marL="0" indent="0">
              <a:buNone/>
            </a:pPr>
            <a:r>
              <a:rPr lang="es-ES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martin.rebros@stuba.sk</a:t>
            </a:r>
            <a:r>
              <a:rPr lang="sk-SK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Projektový </a:t>
            </a:r>
            <a:r>
              <a:rPr lang="sk-SK" u="sng" dirty="0" err="1"/>
              <a:t>manažer</a:t>
            </a:r>
            <a:r>
              <a:rPr lang="sk-SK" u="sng" dirty="0"/>
              <a:t>:</a:t>
            </a:r>
          </a:p>
          <a:p>
            <a:r>
              <a:rPr lang="sk-SK" sz="2400" dirty="0"/>
              <a:t>Ing. Martin Grančay, PhD. </a:t>
            </a:r>
          </a:p>
          <a:p>
            <a:pPr marL="0" indent="0">
              <a:buNone/>
            </a:pPr>
            <a:r>
              <a:rPr lang="sk-SK" dirty="0" err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martin.grancay@stuba.sk</a:t>
            </a:r>
            <a:r>
              <a:rPr lang="sk-SK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6FD23E3-DC19-4C45-AC9A-09318F571D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23182" y="3029803"/>
            <a:ext cx="4160506" cy="18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40A0E-1C4B-47B4-BB93-1DFE6770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2B8B817-9B01-4BBB-BC71-31887F1F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91" y="3547088"/>
            <a:ext cx="3189667" cy="27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DD6F1-6259-4094-AB4F-01624B40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Realizácia projektu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BC5351-4A1D-460E-83E0-F3FCB309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u="sng" dirty="0"/>
              <a:t>Obdobie realizácie:</a:t>
            </a:r>
          </a:p>
          <a:p>
            <a:r>
              <a:rPr lang="sk-SK" dirty="0"/>
              <a:t>1.9.2020-30.6.2023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Miesto realizácie:</a:t>
            </a:r>
          </a:p>
          <a:p>
            <a:r>
              <a:rPr lang="sk-SK" dirty="0"/>
              <a:t>Nitra</a:t>
            </a:r>
          </a:p>
          <a:p>
            <a:r>
              <a:rPr lang="sk-SK" dirty="0"/>
              <a:t>Bratislava</a:t>
            </a:r>
          </a:p>
          <a:p>
            <a:r>
              <a:rPr lang="sk-SK" dirty="0"/>
              <a:t>Košice (žiadosť o zmenu zmluvy)</a:t>
            </a:r>
          </a:p>
        </p:txBody>
      </p:sp>
    </p:spTree>
    <p:extLst>
      <p:ext uri="{BB962C8B-B14F-4D97-AF65-F5344CB8AC3E}">
        <p14:creationId xmlns:p14="http://schemas.microsoft.com/office/powerpoint/2010/main" val="199273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8087D-EF35-4F2C-A955-29D56496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Prijímateľ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0F13094-6F38-4A47-B1BC-EBF56404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MEDIREX GROUP ACADEMY </a:t>
            </a:r>
            <a:r>
              <a:rPr lang="en-US" sz="4400" dirty="0" err="1"/>
              <a:t>n.o</a:t>
            </a:r>
            <a:r>
              <a:rPr lang="en-US" sz="4400" dirty="0"/>
              <a:t>.</a:t>
            </a:r>
            <a:endParaRPr lang="sk-SK" sz="4400" dirty="0"/>
          </a:p>
          <a:p>
            <a:pPr marL="0" indent="0">
              <a:buNone/>
            </a:pPr>
            <a:r>
              <a:rPr lang="sk-SK" sz="3200" u="sng" dirty="0"/>
              <a:t>Odborní garanti:</a:t>
            </a:r>
          </a:p>
          <a:p>
            <a:pPr marL="0" indent="0">
              <a:buNone/>
            </a:pPr>
            <a:endParaRPr lang="sk-SK" sz="4400" u="sng" dirty="0"/>
          </a:p>
          <a:p>
            <a:r>
              <a:rPr lang="sk-SK" sz="3600" dirty="0"/>
              <a:t>Prof. Ing. Stanislav Kmoch, CSc.</a:t>
            </a:r>
          </a:p>
          <a:p>
            <a:r>
              <a:rPr lang="sk-SK" sz="3600" dirty="0"/>
              <a:t>RNDr. Gabriel Minárik, PhD.</a:t>
            </a:r>
          </a:p>
          <a:p>
            <a:endParaRPr lang="sk-SK" sz="4400" dirty="0"/>
          </a:p>
          <a:p>
            <a:pPr marL="0" indent="0">
              <a:buNone/>
            </a:pPr>
            <a:endParaRPr lang="sk-SK" sz="44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56CEE5B-894F-46FC-BA56-09E4577C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282" y="2118069"/>
            <a:ext cx="16573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006B6-F9DC-4CA3-9E36-73090D88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Partner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1E011B-2E54-49A3-93D8-9F09C039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Slovenská technická univerzita                    v Bratislave </a:t>
            </a:r>
          </a:p>
          <a:p>
            <a:pPr marL="0" indent="0">
              <a:buNone/>
            </a:pPr>
            <a:r>
              <a:rPr lang="sk-SK" sz="4400" dirty="0"/>
              <a:t>- </a:t>
            </a:r>
            <a:r>
              <a:rPr lang="sk-SK" sz="2800" dirty="0"/>
              <a:t>Fakulta chemickej a potravinárskej technológie</a:t>
            </a:r>
          </a:p>
          <a:p>
            <a:pPr marL="0" indent="0">
              <a:buNone/>
            </a:pPr>
            <a:r>
              <a:rPr lang="sk-SK" sz="3200" u="sng" dirty="0"/>
              <a:t>Odborný garant:</a:t>
            </a:r>
          </a:p>
          <a:p>
            <a:pPr marL="0" indent="0">
              <a:buNone/>
            </a:pPr>
            <a:endParaRPr lang="sk-SK" sz="36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3600" dirty="0"/>
              <a:t>doc. Ing. Martin </a:t>
            </a:r>
            <a:r>
              <a:rPr lang="sk-SK" sz="3600" dirty="0" err="1"/>
              <a:t>Rebroš</a:t>
            </a:r>
            <a:r>
              <a:rPr lang="sk-SK" sz="3600" dirty="0"/>
              <a:t>, PhD.</a:t>
            </a:r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D1CD3E3-46C6-41D2-9D2F-9C6C52D4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320" y="2011680"/>
            <a:ext cx="29813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3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88194-3B71-4B67-B0C2-16BF7ABE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Rozpočet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67306B4-0EC6-4294-931A-32D57E70E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78" y="2448732"/>
            <a:ext cx="11861354" cy="3626604"/>
          </a:xfrm>
        </p:spPr>
      </p:pic>
    </p:spTree>
    <p:extLst>
      <p:ext uri="{BB962C8B-B14F-4D97-AF65-F5344CB8AC3E}">
        <p14:creationId xmlns:p14="http://schemas.microsoft.com/office/powerpoint/2010/main" val="335608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A33CC-5EFB-480A-8D9D-BF5FEA27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ROZPOčet</a:t>
            </a:r>
            <a:r>
              <a:rPr lang="sk-SK" dirty="0"/>
              <a:t> MGA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E5D2C3-090A-492B-A9A9-32837D7CA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Celkové oprávnené výdavky (</a:t>
            </a:r>
            <a:r>
              <a:rPr lang="sk-SK" dirty="0" err="1"/>
              <a:t>COV</a:t>
            </a:r>
            <a:r>
              <a:rPr lang="sk-SK" dirty="0"/>
              <a:t>).............................. </a:t>
            </a:r>
            <a:r>
              <a:rPr lang="sk-SK" b="1" dirty="0"/>
              <a:t>1 890 018,67 € </a:t>
            </a:r>
          </a:p>
          <a:p>
            <a:pPr marL="0" indent="0">
              <a:buNone/>
            </a:pPr>
            <a:r>
              <a:rPr lang="sk-SK" dirty="0"/>
              <a:t>Z toho: </a:t>
            </a:r>
          </a:p>
          <a:p>
            <a:r>
              <a:rPr lang="sk-SK" dirty="0"/>
              <a:t>Mzdové výdavky........................................................... </a:t>
            </a:r>
            <a:r>
              <a:rPr lang="sk-SK" b="1" dirty="0"/>
              <a:t>502 072,00 €</a:t>
            </a:r>
          </a:p>
          <a:p>
            <a:r>
              <a:rPr lang="sk-SK" dirty="0"/>
              <a:t>Ostatný dlhodobý majetok........................................... </a:t>
            </a:r>
            <a:r>
              <a:rPr lang="sk-SK" b="1" dirty="0"/>
              <a:t>260 113,33€</a:t>
            </a:r>
          </a:p>
          <a:p>
            <a:r>
              <a:rPr lang="sk-SK" dirty="0"/>
              <a:t>Zásoby.......................................................................... </a:t>
            </a:r>
            <a:r>
              <a:rPr lang="sk-SK" b="1" dirty="0"/>
              <a:t>1 127 833,34€</a:t>
            </a:r>
          </a:p>
          <a:p>
            <a:r>
              <a:rPr lang="sk-SK" dirty="0"/>
              <a:t>Paušálna sadzba / nepriame výdavky............................. </a:t>
            </a:r>
            <a:r>
              <a:rPr lang="sk-SK" b="1" dirty="0"/>
              <a:t>75 310,80€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6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E50CC-F59B-47A1-A496-8FBE0C7F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Rozpočet stu-</a:t>
            </a:r>
            <a:r>
              <a:rPr lang="sk-SK" dirty="0" err="1"/>
              <a:t>fchpt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F93481-D454-4F5E-A1B2-DEA587D0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Celkové oprávnené výdavky (</a:t>
            </a:r>
            <a:r>
              <a:rPr lang="sk-SK" dirty="0" err="1"/>
              <a:t>COV</a:t>
            </a:r>
            <a:r>
              <a:rPr lang="sk-SK" dirty="0"/>
              <a:t>)................................ </a:t>
            </a:r>
            <a:r>
              <a:rPr lang="sk-SK" b="1" dirty="0"/>
              <a:t>138 193,33€</a:t>
            </a:r>
          </a:p>
          <a:p>
            <a:pPr marL="0" indent="0">
              <a:buNone/>
            </a:pPr>
            <a:r>
              <a:rPr lang="sk-SK" dirty="0"/>
              <a:t>Z toho: </a:t>
            </a:r>
          </a:p>
          <a:p>
            <a:r>
              <a:rPr lang="sk-SK" dirty="0"/>
              <a:t>Mzdové výdavky............................................................ </a:t>
            </a:r>
            <a:r>
              <a:rPr lang="sk-SK" b="1" dirty="0"/>
              <a:t>85 500,00€</a:t>
            </a:r>
          </a:p>
          <a:p>
            <a:r>
              <a:rPr lang="sk-SK" dirty="0"/>
              <a:t>Zásoby.......................................................................... </a:t>
            </a:r>
            <a:r>
              <a:rPr lang="sk-SK" b="1" dirty="0"/>
              <a:t>52 693,33€</a:t>
            </a:r>
          </a:p>
        </p:txBody>
      </p:sp>
    </p:spTree>
    <p:extLst>
      <p:ext uri="{BB962C8B-B14F-4D97-AF65-F5344CB8AC3E}">
        <p14:creationId xmlns:p14="http://schemas.microsoft.com/office/powerpoint/2010/main" val="223168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A44C7-F11F-4945-A3ED-8191EE06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18" y="0"/>
            <a:ext cx="9784080" cy="1508760"/>
          </a:xfrm>
        </p:spPr>
        <p:txBody>
          <a:bodyPr/>
          <a:lstStyle/>
          <a:p>
            <a:r>
              <a:rPr lang="sk-SK" dirty="0"/>
              <a:t>Verejné obstarávanie</a:t>
            </a:r>
          </a:p>
        </p:txBody>
      </p:sp>
      <p:graphicFrame>
        <p:nvGraphicFramePr>
          <p:cNvPr id="7" name="Tabuľka 7">
            <a:extLst>
              <a:ext uri="{FF2B5EF4-FFF2-40B4-BE49-F238E27FC236}">
                <a16:creationId xmlns:a16="http://schemas.microsoft.com/office/drawing/2014/main" id="{F091F6AC-8B88-4B02-B877-2FCDE614C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627323"/>
              </p:ext>
            </p:extLst>
          </p:nvPr>
        </p:nvGraphicFramePr>
        <p:xfrm>
          <a:off x="715986" y="1066800"/>
          <a:ext cx="10760027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699">
                  <a:extLst>
                    <a:ext uri="{9D8B030D-6E8A-4147-A177-3AD203B41FA5}">
                      <a16:colId xmlns:a16="http://schemas.microsoft.com/office/drawing/2014/main" val="3418967527"/>
                    </a:ext>
                  </a:extLst>
                </a:gridCol>
                <a:gridCol w="1596358">
                  <a:extLst>
                    <a:ext uri="{9D8B030D-6E8A-4147-A177-3AD203B41FA5}">
                      <a16:colId xmlns:a16="http://schemas.microsoft.com/office/drawing/2014/main" val="1352036235"/>
                    </a:ext>
                  </a:extLst>
                </a:gridCol>
                <a:gridCol w="1510507">
                  <a:extLst>
                    <a:ext uri="{9D8B030D-6E8A-4147-A177-3AD203B41FA5}">
                      <a16:colId xmlns:a16="http://schemas.microsoft.com/office/drawing/2014/main" val="4221961382"/>
                    </a:ext>
                  </a:extLst>
                </a:gridCol>
                <a:gridCol w="1357687">
                  <a:extLst>
                    <a:ext uri="{9D8B030D-6E8A-4147-A177-3AD203B41FA5}">
                      <a16:colId xmlns:a16="http://schemas.microsoft.com/office/drawing/2014/main" val="1235754190"/>
                    </a:ext>
                  </a:extLst>
                </a:gridCol>
                <a:gridCol w="2649745">
                  <a:extLst>
                    <a:ext uri="{9D8B030D-6E8A-4147-A177-3AD203B41FA5}">
                      <a16:colId xmlns:a16="http://schemas.microsoft.com/office/drawing/2014/main" val="1344902089"/>
                    </a:ext>
                  </a:extLst>
                </a:gridCol>
                <a:gridCol w="842596">
                  <a:extLst>
                    <a:ext uri="{9D8B030D-6E8A-4147-A177-3AD203B41FA5}">
                      <a16:colId xmlns:a16="http://schemas.microsoft.com/office/drawing/2014/main" val="1726817335"/>
                    </a:ext>
                  </a:extLst>
                </a:gridCol>
                <a:gridCol w="1785435">
                  <a:extLst>
                    <a:ext uri="{9D8B030D-6E8A-4147-A177-3AD203B41FA5}">
                      <a16:colId xmlns:a16="http://schemas.microsoft.com/office/drawing/2014/main" val="2018280053"/>
                    </a:ext>
                  </a:extLst>
                </a:gridCol>
              </a:tblGrid>
              <a:tr h="891955">
                <a:tc>
                  <a:txBody>
                    <a:bodyPr/>
                    <a:lstStyle/>
                    <a:p>
                      <a:r>
                        <a:rPr lang="sk-SK" sz="1400" dirty="0"/>
                        <a:t>Názov subjektu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Aktivita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Názov verejného obstarávania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Postup podľa limitu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Predpokladaná hodnota zákazky (bez DPH)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sk-SK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Aktuálny stav VO</a:t>
                      </a:r>
                    </a:p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Predpokladaný termín realizácie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4352392"/>
                  </a:ext>
                </a:extLst>
              </a:tr>
              <a:tr h="776864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313ATA200001</a:t>
                      </a:r>
                      <a:r>
                        <a:rPr lang="sk-SK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Nezávislý výskum a vývoj v oblasti diagnostiky </a:t>
                      </a:r>
                      <a:r>
                        <a:rPr lang="sk-SK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sk-SK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Drobné prístroje - Výskum progresívnych metód diagnostiky </a:t>
                      </a:r>
                      <a:r>
                        <a:rPr lang="sk-SK" sz="12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sk-SK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podlimitná zákazka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206 783,33 €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pred vyhlásením 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8717166"/>
                  </a:ext>
                </a:extLst>
              </a:tr>
              <a:tr h="949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MGA</a:t>
                      </a:r>
                      <a:endParaRPr kumimoji="0" lang="sk-SK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313ATA200001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- Nezávislý výskum a vývoj v oblasti diagnostiky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19 </a:t>
                      </a:r>
                    </a:p>
                    <a:p>
                      <a:pPr marL="0" algn="ctr" defTabSz="914400" rtl="0" eaLnBrk="1" latinLnBrk="0" hangingPunct="1"/>
                      <a:endParaRPr lang="sk-SK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Špeciálny materiál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nadlimitná zákazka</a:t>
                      </a:r>
                    </a:p>
                    <a:p>
                      <a:pPr marL="0" algn="ctr" defTabSz="914400" rtl="0" eaLnBrk="1" fontAlgn="ctr" latinLnBrk="0" hangingPunct="1"/>
                      <a:endParaRPr lang="sk-SK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6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901 186,67 €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pred vyhlásením 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6295829"/>
                  </a:ext>
                </a:extLst>
              </a:tr>
              <a:tr h="949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313ATA200001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- Nezávislý výskum a vývoj v oblasti diagnostiky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19 </a:t>
                      </a:r>
                    </a:p>
                    <a:p>
                      <a:pPr marL="0" algn="ctr" defTabSz="914400" rtl="0" eaLnBrk="1" latinLnBrk="0" hangingPunct="1"/>
                      <a:endParaRPr lang="sk-SK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Chemikálie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nadlimitná zákazka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6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226 646,67 €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pred vyhlásením 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3370232"/>
                  </a:ext>
                </a:extLst>
              </a:tr>
              <a:tr h="949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313ATA200001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- Nezávislý výskum a vývoj v oblasti diagnostiky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19 </a:t>
                      </a:r>
                    </a:p>
                    <a:p>
                      <a:pPr marL="0" algn="ctr" defTabSz="914400" rtl="0" eaLnBrk="1" latinLnBrk="0" hangingPunct="1"/>
                      <a:endParaRPr lang="sk-SK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b="1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Drobné prístroje pre výskum progresívnych metód diagnostiky COVID-19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podlimitná zákazka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6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52 693,33 €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pred vyhlásením 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5204730"/>
                  </a:ext>
                </a:extLst>
              </a:tr>
              <a:tr h="949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313ATA200002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- Nezávislý výskum a vývoj v oblasti diagnostiky </a:t>
                      </a:r>
                      <a:r>
                        <a:rPr lang="sk-SK" sz="12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COVID</a:t>
                      </a:r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19 – 15% flexibilita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Špeciálny spotrebný materiál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podlimitná zákazka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k-SK" sz="16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52 693,33 €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pred vyhlásením 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50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D8CF0-51E0-43E2-AF4B-658EAF8F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Výskumné aktivity – pracovné balíky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12CF45-8C17-4BE6-A77A-2347A47C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rgbClr val="FFFF00"/>
                </a:solidFill>
              </a:rPr>
              <a:t>1.</a:t>
            </a:r>
            <a:r>
              <a:rPr lang="sk-SK" sz="2400" dirty="0"/>
              <a:t>	</a:t>
            </a:r>
            <a:r>
              <a:rPr lang="sk-SK" sz="2400" b="1" dirty="0"/>
              <a:t>Zlepšenie  aktuálnej diagnostickej metódy </a:t>
            </a:r>
            <a:r>
              <a:rPr lang="sk-SK" sz="2400" dirty="0"/>
              <a:t>založenej na </a:t>
            </a:r>
            <a:r>
              <a:rPr lang="sk-SK" sz="2400" dirty="0" err="1"/>
              <a:t>RT-qPCR</a:t>
            </a:r>
            <a:r>
              <a:rPr lang="sk-SK" sz="2400" dirty="0"/>
              <a:t> v rôznych ohľadoch – čas analýzy, náklady na analýzu, zvýšenie priepustnosti analýz, automatizácia jednotlivých krokov analýz </a:t>
            </a:r>
            <a:r>
              <a:rPr lang="sk-SK" b="1" dirty="0">
                <a:solidFill>
                  <a:srgbClr val="FFFF00"/>
                </a:solidFill>
              </a:rPr>
              <a:t>(MGA-</a:t>
            </a:r>
            <a:r>
              <a:rPr lang="sk-SK" b="1" dirty="0" err="1">
                <a:solidFill>
                  <a:srgbClr val="FFFF00"/>
                </a:solidFill>
              </a:rPr>
              <a:t>GMi</a:t>
            </a:r>
            <a:r>
              <a:rPr lang="sk-SK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FF00"/>
                </a:solidFill>
              </a:rPr>
              <a:t>2.</a:t>
            </a:r>
            <a:r>
              <a:rPr lang="sk-SK" sz="2400" dirty="0"/>
              <a:t>	</a:t>
            </a:r>
            <a:r>
              <a:rPr lang="sk-SK" sz="2400" b="1" dirty="0"/>
              <a:t>Rozšírenie aktuálnej diagnostickej metódy </a:t>
            </a:r>
            <a:r>
              <a:rPr lang="sk-SK" sz="2400" dirty="0"/>
              <a:t>na infekčné agensy s porovnateľnými klinickými príznakmi pre rýchlu a efektívnu diferenciálnu laboratórnu diagnostiku </a:t>
            </a:r>
            <a:r>
              <a:rPr lang="sk-SK" sz="2400" b="1" dirty="0">
                <a:solidFill>
                  <a:srgbClr val="FFFF00"/>
                </a:solidFill>
              </a:rPr>
              <a:t>(MGA-</a:t>
            </a:r>
            <a:r>
              <a:rPr lang="sk-SK" sz="2400" b="1" dirty="0" err="1">
                <a:solidFill>
                  <a:srgbClr val="FFFF00"/>
                </a:solidFill>
              </a:rPr>
              <a:t>MHy</a:t>
            </a:r>
            <a:r>
              <a:rPr lang="sk-SK" sz="2400" b="1" dirty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C000"/>
                </a:solidFill>
              </a:rPr>
              <a:t>3.</a:t>
            </a:r>
            <a:r>
              <a:rPr lang="sk-SK" sz="2400" dirty="0"/>
              <a:t>	</a:t>
            </a:r>
            <a:r>
              <a:rPr lang="sk-SK" sz="2400" b="1" dirty="0"/>
              <a:t>Dizajn, optimalizácia </a:t>
            </a:r>
            <a:r>
              <a:rPr lang="sk-SK" sz="2400" dirty="0"/>
              <a:t>produkčných postupov a </a:t>
            </a:r>
            <a:r>
              <a:rPr lang="sk-SK" sz="2400" b="1" dirty="0"/>
              <a:t>zabezpečenie</a:t>
            </a:r>
            <a:r>
              <a:rPr lang="sk-SK" sz="2400" dirty="0"/>
              <a:t> </a:t>
            </a:r>
            <a:r>
              <a:rPr lang="sk-SK" sz="2400" b="1" dirty="0"/>
              <a:t>prakticky neobmedzenej produkcie kľúčových komponentov </a:t>
            </a:r>
            <a:r>
              <a:rPr lang="sk-SK" sz="2400" dirty="0"/>
              <a:t>(enzýmov) používaných </a:t>
            </a:r>
            <a:r>
              <a:rPr lang="sk-SK" sz="2400" b="1" dirty="0"/>
              <a:t>pre diagnostickú metódu </a:t>
            </a:r>
            <a:r>
              <a:rPr lang="sk-SK" sz="2400" dirty="0" err="1"/>
              <a:t>RT-qPCR</a:t>
            </a:r>
            <a:r>
              <a:rPr lang="sk-SK" sz="2400" dirty="0"/>
              <a:t> </a:t>
            </a:r>
            <a:r>
              <a:rPr lang="sk-SK" sz="2400" b="1" dirty="0">
                <a:solidFill>
                  <a:schemeClr val="accent1"/>
                </a:solidFill>
              </a:rPr>
              <a:t>(STU-</a:t>
            </a:r>
            <a:r>
              <a:rPr lang="sk-SK" sz="2400" b="1" dirty="0" err="1">
                <a:solidFill>
                  <a:schemeClr val="accent1"/>
                </a:solidFill>
              </a:rPr>
              <a:t>MRe</a:t>
            </a:r>
            <a:r>
              <a:rPr lang="sk-SK" sz="2400" b="1" dirty="0">
                <a:solidFill>
                  <a:schemeClr val="accent1"/>
                </a:solidFill>
              </a:rPr>
              <a:t>)</a:t>
            </a:r>
          </a:p>
          <a:p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4143339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361</TotalTime>
  <Words>828</Words>
  <Application>Microsoft Office PowerPoint</Application>
  <PresentationFormat>Širokouhlá</PresentationFormat>
  <Paragraphs>120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Corbel</vt:lpstr>
      <vt:lpstr>Symbol</vt:lpstr>
      <vt:lpstr>Wingdings</vt:lpstr>
      <vt:lpstr>Pruhované</vt:lpstr>
      <vt:lpstr>Výskum progresívnych metód diagnostiky COVID-19 a biomarkerov umožňujúcich skorú detekciu jedincov so zvýšeným rizikom ťažkého priebehu ochorenia   kód ITMS 2014+: 313011ATA2 </vt:lpstr>
      <vt:lpstr>Realizácia projektu</vt:lpstr>
      <vt:lpstr>Prijímateľ</vt:lpstr>
      <vt:lpstr>Partner</vt:lpstr>
      <vt:lpstr>Rozpočet </vt:lpstr>
      <vt:lpstr>ROZPOčet MGA</vt:lpstr>
      <vt:lpstr>Rozpočet stu-fchpt</vt:lpstr>
      <vt:lpstr>Verejné obstarávanie</vt:lpstr>
      <vt:lpstr>Výskumné aktivity – pracovné balíky</vt:lpstr>
      <vt:lpstr>Výskumné aktivity – pracovné balíky </vt:lpstr>
      <vt:lpstr>Žiadosti o platbu</vt:lpstr>
      <vt:lpstr>Merateľné ukazovatele</vt:lpstr>
      <vt:lpstr>Kontakty</vt:lpstr>
      <vt:lpstr>Kontakty</vt:lpstr>
      <vt:lpstr>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Slezáková Kristína</dc:creator>
  <cp:lastModifiedBy>Slezáková Kristína</cp:lastModifiedBy>
  <cp:revision>27</cp:revision>
  <dcterms:created xsi:type="dcterms:W3CDTF">2021-03-16T09:30:51Z</dcterms:created>
  <dcterms:modified xsi:type="dcterms:W3CDTF">2021-03-17T11:52:36Z</dcterms:modified>
</cp:coreProperties>
</file>